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9" r:id="rId2"/>
    <p:sldId id="271" r:id="rId3"/>
    <p:sldId id="275" r:id="rId4"/>
    <p:sldId id="269" r:id="rId5"/>
    <p:sldId id="288" r:id="rId6"/>
    <p:sldId id="286" r:id="rId7"/>
    <p:sldId id="285" r:id="rId8"/>
    <p:sldId id="287" r:id="rId9"/>
    <p:sldId id="290" r:id="rId10"/>
    <p:sldId id="257" r:id="rId11"/>
    <p:sldId id="265" r:id="rId12"/>
    <p:sldId id="292" r:id="rId13"/>
    <p:sldId id="293" r:id="rId14"/>
    <p:sldId id="264" r:id="rId15"/>
    <p:sldId id="283" r:id="rId16"/>
    <p:sldId id="282" r:id="rId17"/>
    <p:sldId id="281" r:id="rId18"/>
    <p:sldId id="280" r:id="rId19"/>
    <p:sldId id="294" r:id="rId20"/>
  </p:sldIdLst>
  <p:sldSz cx="9144000" cy="6858000" type="screen4x3"/>
  <p:notesSz cx="6805613" cy="99441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ACB1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100" d="100"/>
          <a:sy n="100" d="100"/>
        </p:scale>
        <p:origin x="-44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hart>
    <c:title>
      <c:tx>
        <c:rich>
          <a:bodyPr/>
          <a:lstStyle/>
          <a:p>
            <a:pPr>
              <a:defRPr sz="1800"/>
            </a:pPr>
            <a:r>
              <a:rPr lang="cs-CZ" sz="1800" b="0" dirty="0" smtClean="0"/>
              <a:t>Celkový</a:t>
            </a:r>
            <a:r>
              <a:rPr lang="cs-CZ" sz="1800" b="0" baseline="0" dirty="0" smtClean="0"/>
              <a:t> počet zaměstnanců, kteří se vrátili do práce po ukončení MD/RD/4.rok dítěte  za období 11/2008 – 12/2012 je </a:t>
            </a:r>
            <a:r>
              <a:rPr lang="cs-CZ" sz="1800" b="1" baseline="0" dirty="0" smtClean="0">
                <a:solidFill>
                  <a:srgbClr val="FF0000"/>
                </a:solidFill>
              </a:rPr>
              <a:t>757</a:t>
            </a:r>
            <a:r>
              <a:rPr lang="cs-CZ" sz="1800" b="0" baseline="0" dirty="0" smtClean="0"/>
              <a:t>.</a:t>
            </a:r>
            <a:endParaRPr lang="en-US" sz="1800" b="0" dirty="0"/>
          </a:p>
        </c:rich>
      </c:tx>
      <c:layout/>
    </c:title>
    <c:plotArea>
      <c:layout/>
      <c:lineChart>
        <c:grouping val="stacked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marker>
            <c:symbol val="circle"/>
            <c:size val="13"/>
            <c:spPr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0099CD">
                      <a:tint val="44500"/>
                      <a:satMod val="160000"/>
                    </a:srgbClr>
                  </a:gs>
                  <a:gs pos="100000">
                    <a:srgbClr val="0099CD">
                      <a:tint val="23500"/>
                      <a:satMod val="160000"/>
                    </a:srgbClr>
                  </a:gs>
                </a:gsLst>
                <a:path path="rect">
                  <a:fillToRect l="100000" t="100000"/>
                </a:path>
              </a:gradFill>
            </c:spPr>
          </c:marker>
          <c:dLbls>
            <c:dLbl>
              <c:idx val="0"/>
              <c:layout>
                <c:manualLayout>
                  <c:x val="-6.1385002749637504E-3"/>
                  <c:y val="4.8765615556462014E-2"/>
                </c:manualLayout>
              </c:layout>
              <c:showVal val="1"/>
            </c:dLbl>
            <c:dLbl>
              <c:idx val="1"/>
              <c:layout>
                <c:manualLayout>
                  <c:x val="-3.9900251787264571E-2"/>
                  <c:y val="-5.3642177112107906E-2"/>
                </c:manualLayout>
              </c:layout>
              <c:showVal val="1"/>
            </c:dLbl>
            <c:dLbl>
              <c:idx val="2"/>
              <c:layout>
                <c:manualLayout>
                  <c:x val="-1.5346250687409461E-3"/>
                  <c:y val="2.9259369333877051E-2"/>
                </c:manualLayout>
              </c:layout>
              <c:showVal val="1"/>
            </c:dLbl>
            <c:spPr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  <c:txPr>
              <a:bodyPr/>
              <a:lstStyle/>
              <a:p>
                <a:pPr>
                  <a:defRPr b="1" baseline="0">
                    <a:solidFill>
                      <a:srgbClr val="FF0000"/>
                    </a:solidFill>
                  </a:defRPr>
                </a:pPr>
                <a:endParaRPr lang="cs-CZ"/>
              </a:p>
            </c:txPr>
            <c:showVal val="1"/>
          </c:dLbls>
          <c:cat>
            <c:numRef>
              <c:f>List1!$A$2:$A$6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List1!$B$2:$B$6</c:f>
              <c:numCache>
                <c:formatCode>General</c:formatCode>
                <c:ptCount val="5"/>
                <c:pt idx="0">
                  <c:v>99</c:v>
                </c:pt>
                <c:pt idx="1">
                  <c:v>105</c:v>
                </c:pt>
                <c:pt idx="2">
                  <c:v>143</c:v>
                </c:pt>
                <c:pt idx="3">
                  <c:v>176</c:v>
                </c:pt>
                <c:pt idx="4">
                  <c:v>234</c:v>
                </c:pt>
              </c:numCache>
            </c:numRef>
          </c:val>
        </c:ser>
        <c:marker val="1"/>
        <c:axId val="71545600"/>
        <c:axId val="71547136"/>
      </c:lineChart>
      <c:catAx>
        <c:axId val="71545600"/>
        <c:scaling>
          <c:orientation val="minMax"/>
        </c:scaling>
        <c:axPos val="b"/>
        <c:numFmt formatCode="General" sourceLinked="1"/>
        <c:tickLblPos val="nextTo"/>
        <c:crossAx val="71547136"/>
        <c:crosses val="autoZero"/>
        <c:auto val="1"/>
        <c:lblAlgn val="ctr"/>
        <c:lblOffset val="100"/>
      </c:catAx>
      <c:valAx>
        <c:axId val="71547136"/>
        <c:scaling>
          <c:orientation val="minMax"/>
        </c:scaling>
        <c:axPos val="l"/>
        <c:majorGridlines>
          <c:spPr>
            <a:ln w="0">
              <a:gradFill flip="none" rotWithShape="1">
                <a:gsLst>
                  <a:gs pos="0">
                    <a:srgbClr val="FFFFFF">
                      <a:alpha val="0"/>
                    </a:srgbClr>
                  </a:gs>
                  <a:gs pos="50000">
                    <a:srgbClr val="0099CD">
                      <a:tint val="44500"/>
                      <a:satMod val="160000"/>
                    </a:srgbClr>
                  </a:gs>
                  <a:gs pos="100000">
                    <a:srgbClr val="0099CD">
                      <a:tint val="23500"/>
                      <a:satMod val="160000"/>
                    </a:srgbClr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c:spPr>
        </c:majorGridlines>
        <c:numFmt formatCode="General" sourceLinked="1"/>
        <c:tickLblPos val="nextTo"/>
        <c:crossAx val="71545600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cs-CZ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5" name="Přímá spojovací čára 4"/>
        <cdr:cNvSpPr/>
      </cdr:nvSpPr>
      <cdr:spPr>
        <a:xfrm xmlns:a="http://schemas.openxmlformats.org/drawingml/2006/main">
          <a:off x="-611188" y="-1311275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7" name="Přímá spojovací čára 6"/>
        <cdr:cNvSpPr/>
      </cdr:nvSpPr>
      <cdr:spPr>
        <a:xfrm xmlns:a="http://schemas.openxmlformats.org/drawingml/2006/main">
          <a:off x="-611188" y="-1311275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9" name="Přímá spojovací čára 8"/>
        <cdr:cNvSpPr/>
      </cdr:nvSpPr>
      <cdr:spPr>
        <a:xfrm xmlns:a="http://schemas.openxmlformats.org/drawingml/2006/main">
          <a:off x="-611188" y="-1311275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13" name="Přímá spojovací čára 12"/>
        <cdr:cNvSpPr/>
      </cdr:nvSpPr>
      <cdr:spPr>
        <a:xfrm xmlns:a="http://schemas.openxmlformats.org/drawingml/2006/main">
          <a:off x="-611188" y="-1311275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0.409</cdr:x>
      <cdr:y>0.26833</cdr:y>
    </cdr:from>
    <cdr:to>
      <cdr:x>0.89627</cdr:x>
      <cdr:y>0.60013</cdr:y>
    </cdr:to>
    <cdr:sp macro="" textlink="">
      <cdr:nvSpPr>
        <cdr:cNvPr id="18" name="Rovnoramenný trojúhelník 17"/>
        <cdr:cNvSpPr/>
      </cdr:nvSpPr>
      <cdr:spPr>
        <a:xfrm xmlns:a="http://schemas.openxmlformats.org/drawingml/2006/main">
          <a:off x="3384748" y="1397645"/>
          <a:ext cx="4032448" cy="1728192"/>
        </a:xfrm>
        <a:prstGeom xmlns:a="http://schemas.openxmlformats.org/drawingml/2006/main" prst="triangle">
          <a:avLst>
            <a:gd name="adj" fmla="val 100000"/>
          </a:avLst>
        </a:prstGeom>
        <a:noFill xmlns:a="http://schemas.openxmlformats.org/drawingml/2006/main"/>
        <a:ln xmlns:a="http://schemas.openxmlformats.org/drawingml/2006/main" w="3175">
          <a:solidFill>
            <a:schemeClr val="accent1">
              <a:lumMod val="40000"/>
              <a:lumOff val="60000"/>
            </a:schemeClr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0.47861</cdr:x>
      <cdr:y>0.55866</cdr:y>
    </cdr:from>
    <cdr:to>
      <cdr:x>0.51342</cdr:x>
      <cdr:y>0.60013</cdr:y>
    </cdr:to>
    <cdr:sp macro="" textlink="">
      <cdr:nvSpPr>
        <cdr:cNvPr id="21" name="Přímá spojovací čára 20"/>
        <cdr:cNvSpPr/>
      </cdr:nvSpPr>
      <cdr:spPr>
        <a:xfrm xmlns:a="http://schemas.openxmlformats.org/drawingml/2006/main">
          <a:off x="3960812" y="2909813"/>
          <a:ext cx="288032" cy="216024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0.51342</cdr:x>
      <cdr:y>0.53101</cdr:y>
    </cdr:from>
    <cdr:to>
      <cdr:x>0.56562</cdr:x>
      <cdr:y>0.60013</cdr:y>
    </cdr:to>
    <cdr:sp macro="" textlink="">
      <cdr:nvSpPr>
        <cdr:cNvPr id="23" name="Přímá spojovací čára 22"/>
        <cdr:cNvSpPr/>
      </cdr:nvSpPr>
      <cdr:spPr>
        <a:xfrm xmlns:a="http://schemas.openxmlformats.org/drawingml/2006/main">
          <a:off x="4248844" y="2765797"/>
          <a:ext cx="432048" cy="360040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0.55692</cdr:x>
      <cdr:y>0.50336</cdr:y>
    </cdr:from>
    <cdr:to>
      <cdr:x>0.62653</cdr:x>
      <cdr:y>0.60013</cdr:y>
    </cdr:to>
    <cdr:sp macro="" textlink="">
      <cdr:nvSpPr>
        <cdr:cNvPr id="25" name="Přímá spojovací čára 24"/>
        <cdr:cNvSpPr/>
      </cdr:nvSpPr>
      <cdr:spPr>
        <a:xfrm xmlns:a="http://schemas.openxmlformats.org/drawingml/2006/main">
          <a:off x="4608884" y="2621781"/>
          <a:ext cx="576064" cy="504056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0.59173</cdr:x>
      <cdr:y>0.47571</cdr:y>
    </cdr:from>
    <cdr:to>
      <cdr:x>0.68744</cdr:x>
      <cdr:y>0.60013</cdr:y>
    </cdr:to>
    <cdr:sp macro="" textlink="">
      <cdr:nvSpPr>
        <cdr:cNvPr id="27" name="Přímá spojovací čára 26"/>
        <cdr:cNvSpPr/>
      </cdr:nvSpPr>
      <cdr:spPr>
        <a:xfrm xmlns:a="http://schemas.openxmlformats.org/drawingml/2006/main">
          <a:off x="4896916" y="2477765"/>
          <a:ext cx="792088" cy="648072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0.62653</cdr:x>
      <cdr:y>0.44806</cdr:y>
    </cdr:from>
    <cdr:to>
      <cdr:x>0.73965</cdr:x>
      <cdr:y>0.60013</cdr:y>
    </cdr:to>
    <cdr:sp macro="" textlink="">
      <cdr:nvSpPr>
        <cdr:cNvPr id="29" name="Přímá spojovací čára 28"/>
        <cdr:cNvSpPr/>
      </cdr:nvSpPr>
      <cdr:spPr>
        <a:xfrm xmlns:a="http://schemas.openxmlformats.org/drawingml/2006/main">
          <a:off x="5184948" y="2333749"/>
          <a:ext cx="936104" cy="792088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0.66134</cdr:x>
      <cdr:y>0.42041</cdr:y>
    </cdr:from>
    <cdr:to>
      <cdr:x>0.80926</cdr:x>
      <cdr:y>0.60013</cdr:y>
    </cdr:to>
    <cdr:sp macro="" textlink="">
      <cdr:nvSpPr>
        <cdr:cNvPr id="31" name="Přímá spojovací čára 30"/>
        <cdr:cNvSpPr/>
      </cdr:nvSpPr>
      <cdr:spPr>
        <a:xfrm xmlns:a="http://schemas.openxmlformats.org/drawingml/2006/main">
          <a:off x="5472980" y="2189733"/>
          <a:ext cx="1224136" cy="936104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0.70484</cdr:x>
      <cdr:y>0.40658</cdr:y>
    </cdr:from>
    <cdr:to>
      <cdr:x>0.87017</cdr:x>
      <cdr:y>0.60013</cdr:y>
    </cdr:to>
    <cdr:sp macro="" textlink="">
      <cdr:nvSpPr>
        <cdr:cNvPr id="33" name="Přímá spojovací čára 32"/>
        <cdr:cNvSpPr/>
      </cdr:nvSpPr>
      <cdr:spPr>
        <a:xfrm xmlns:a="http://schemas.openxmlformats.org/drawingml/2006/main">
          <a:off x="5833020" y="2117725"/>
          <a:ext cx="1368152" cy="1008112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0.73965</cdr:x>
      <cdr:y>0.37893</cdr:y>
    </cdr:from>
    <cdr:to>
      <cdr:x>0.89627</cdr:x>
      <cdr:y>0.55866</cdr:y>
    </cdr:to>
    <cdr:sp macro="" textlink="">
      <cdr:nvSpPr>
        <cdr:cNvPr id="35" name="Přímá spojovací čára 34"/>
        <cdr:cNvSpPr/>
      </cdr:nvSpPr>
      <cdr:spPr>
        <a:xfrm xmlns:a="http://schemas.openxmlformats.org/drawingml/2006/main">
          <a:off x="6121052" y="1973709"/>
          <a:ext cx="1296144" cy="936104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0.77445</cdr:x>
      <cdr:y>0.35128</cdr:y>
    </cdr:from>
    <cdr:to>
      <cdr:x>0.89627</cdr:x>
      <cdr:y>0.48953</cdr:y>
    </cdr:to>
    <cdr:sp macro="" textlink="">
      <cdr:nvSpPr>
        <cdr:cNvPr id="37" name="Přímá spojovací čára 36"/>
        <cdr:cNvSpPr/>
      </cdr:nvSpPr>
      <cdr:spPr>
        <a:xfrm xmlns:a="http://schemas.openxmlformats.org/drawingml/2006/main">
          <a:off x="6409084" y="1829693"/>
          <a:ext cx="1008112" cy="720080"/>
        </a:xfrm>
        <a:prstGeom xmlns:a="http://schemas.openxmlformats.org/drawingml/2006/main" prst="line">
          <a:avLst/>
        </a:prstGeom>
        <a:effectLst xmlns:a="http://schemas.openxmlformats.org/drawingml/2006/main">
          <a:softEdge rad="63500"/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0.78315</cdr:x>
      <cdr:y>0.35128</cdr:y>
    </cdr:from>
    <cdr:to>
      <cdr:x>0.89627</cdr:x>
      <cdr:y>0.47571</cdr:y>
    </cdr:to>
    <cdr:sp macro="" textlink="">
      <cdr:nvSpPr>
        <cdr:cNvPr id="39" name="Přímá spojovací čára 38"/>
        <cdr:cNvSpPr/>
      </cdr:nvSpPr>
      <cdr:spPr>
        <a:xfrm xmlns:a="http://schemas.openxmlformats.org/drawingml/2006/main">
          <a:off x="6481092" y="1829693"/>
          <a:ext cx="936104" cy="648072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0.81796</cdr:x>
      <cdr:y>0.32363</cdr:y>
    </cdr:from>
    <cdr:to>
      <cdr:x>0.89627</cdr:x>
      <cdr:y>0.40658</cdr:y>
    </cdr:to>
    <cdr:sp macro="" textlink="">
      <cdr:nvSpPr>
        <cdr:cNvPr id="41" name="Přímá spojovací čára 40"/>
        <cdr:cNvSpPr/>
      </cdr:nvSpPr>
      <cdr:spPr>
        <a:xfrm xmlns:a="http://schemas.openxmlformats.org/drawingml/2006/main">
          <a:off x="6769124" y="1685677"/>
          <a:ext cx="648072" cy="432048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  <cdr:relSizeAnchor xmlns:cdr="http://schemas.openxmlformats.org/drawingml/2006/chartDrawing">
    <cdr:from>
      <cdr:x>0.86146</cdr:x>
      <cdr:y>0.29598</cdr:y>
    </cdr:from>
    <cdr:to>
      <cdr:x>0.89627</cdr:x>
      <cdr:y>0.33746</cdr:y>
    </cdr:to>
    <cdr:sp macro="" textlink="">
      <cdr:nvSpPr>
        <cdr:cNvPr id="43" name="Přímá spojovací čára 42"/>
        <cdr:cNvSpPr/>
      </cdr:nvSpPr>
      <cdr:spPr>
        <a:xfrm xmlns:a="http://schemas.openxmlformats.org/drawingml/2006/main">
          <a:off x="7129164" y="1541661"/>
          <a:ext cx="288032" cy="216024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accent1">
              <a:lumMod val="20000"/>
              <a:lumOff val="8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B389D-F35D-40F2-B91F-E47E18F4260B}" type="datetimeFigureOut">
              <a:rPr lang="cs-CZ" smtClean="0"/>
              <a:pPr/>
              <a:t>18.3.2014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FA2DD-96DE-46D5-8132-6EC9E3827F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032130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17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18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A2DD-96DE-46D5-8132-6EC9E3827F95}" type="slidenum">
              <a:rPr lang="cs-CZ" smtClean="0"/>
              <a:pPr/>
              <a:t>19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508"/>
          <a:stretch/>
        </p:blipFill>
        <p:spPr>
          <a:xfrm>
            <a:off x="0" y="0"/>
            <a:ext cx="4177885" cy="6156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55976" y="2060848"/>
            <a:ext cx="4569260" cy="1908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0" y="6137920"/>
            <a:ext cx="9144000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 userDrawn="1"/>
        </p:nvSpPr>
        <p:spPr>
          <a:xfrm>
            <a:off x="3943885" y="2060848"/>
            <a:ext cx="234000" cy="19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02700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55976" y="908720"/>
            <a:ext cx="4569260" cy="511256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385"/>
          <a:stretch/>
        </p:blipFill>
        <p:spPr>
          <a:xfrm>
            <a:off x="0" y="0"/>
            <a:ext cx="3481087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8457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slední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55976" y="908720"/>
            <a:ext cx="4569260" cy="511256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r="76"/>
          <a:stretch/>
        </p:blipFill>
        <p:spPr>
          <a:xfrm>
            <a:off x="0" y="0"/>
            <a:ext cx="348206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7671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oslední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55976" y="908720"/>
            <a:ext cx="4569260" cy="511256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543"/>
          <a:stretch/>
        </p:blipFill>
        <p:spPr>
          <a:xfrm>
            <a:off x="0" y="0"/>
            <a:ext cx="3481086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352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oslední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55976" y="908720"/>
            <a:ext cx="4569260" cy="511256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543"/>
          <a:stretch/>
        </p:blipFill>
        <p:spPr>
          <a:xfrm>
            <a:off x="0" y="0"/>
            <a:ext cx="3481085" cy="6858000"/>
          </a:xfrm>
          <a:prstGeom prst="rect">
            <a:avLst/>
          </a:prstGeom>
        </p:spPr>
      </p:pic>
      <p:pic>
        <p:nvPicPr>
          <p:cNvPr id="11" name="Picture 10" descr="CSOB_RGB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0" y="6210000"/>
            <a:ext cx="651007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190337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570000"/>
            <a:ext cx="2133600" cy="288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Hradec Králové,8 .11.2013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29450" y="6570000"/>
            <a:ext cx="8385106" cy="288000"/>
          </a:xfrm>
        </p:spPr>
        <p:txBody>
          <a:bodyPr/>
          <a:lstStyle/>
          <a:p>
            <a:r>
              <a:rPr lang="cs-CZ" smtClean="0"/>
              <a:t>jméno autora | zápatí prezentace |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51044" y="6570000"/>
            <a:ext cx="323552" cy="288000"/>
          </a:xfrm>
        </p:spPr>
        <p:txBody>
          <a:bodyPr/>
          <a:lstStyle/>
          <a:p>
            <a:fld id="{5D37F029-7026-47DA-A64B-44D4AD9263A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089871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570000"/>
            <a:ext cx="2133600" cy="288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Hradec Králové,8 .11.2013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autora | zápatí prezentace |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39653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570000"/>
            <a:ext cx="2133600" cy="288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Hradec Králové,8 .11.2013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autora | zápatí prezentace |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448318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57200" y="6570000"/>
            <a:ext cx="2133600" cy="288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Hradec Králové,8 .11.2013</a:t>
            </a:r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autora | zápatí prezentace |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73301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 userDrawn="1"/>
        </p:nvSpPr>
        <p:spPr>
          <a:xfrm>
            <a:off x="0" y="6570000"/>
            <a:ext cx="9144000" cy="28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9144000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47664" y="80"/>
            <a:ext cx="7386636" cy="72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9342" y="1052736"/>
            <a:ext cx="8708658" cy="50734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19342" y="6570000"/>
            <a:ext cx="8385106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5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smtClean="0"/>
              <a:t>jméno autora | zápatí prezentace |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40936" y="6570000"/>
            <a:ext cx="323552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5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D37F029-7026-47DA-A64B-44D4AD9263A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413753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50" r:id="rId6"/>
    <p:sldLayoutId id="2147483652" r:id="rId7"/>
    <p:sldLayoutId id="2147483654" r:id="rId8"/>
    <p:sldLayoutId id="2147483655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4"/>
        </a:buClr>
        <a:buSzPct val="100000"/>
        <a:buFont typeface="Wingdings" pitchFamily="2" charset="2"/>
        <a:buChar char="§"/>
        <a:defRPr sz="23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1600" indent="-284400" algn="l" defTabSz="914400" rtl="0" eaLnBrk="1" latinLnBrk="0" hangingPunct="1">
        <a:spcBef>
          <a:spcPct val="20000"/>
        </a:spcBef>
        <a:buClr>
          <a:schemeClr val="accent4"/>
        </a:buClr>
        <a:buSzPct val="100000"/>
        <a:buFont typeface="Wingdings" pitchFamily="2" charset="2"/>
        <a:buChar char="§"/>
        <a:defRPr sz="21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1141200" indent="-226800" algn="l" defTabSz="914400" rtl="0" eaLnBrk="1" latinLnBrk="0" hangingPunct="1">
        <a:spcBef>
          <a:spcPts val="408"/>
        </a:spcBef>
        <a:buClr>
          <a:schemeClr val="accent4"/>
        </a:buClr>
        <a:buSzPct val="100000"/>
        <a:buFont typeface="Wingdings" pitchFamily="2" charset="2"/>
        <a:buChar char="§"/>
        <a:defRPr sz="17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1602000" indent="-230400" algn="l" defTabSz="914400" rtl="0" eaLnBrk="1" latinLnBrk="0" hangingPunct="1">
        <a:spcBef>
          <a:spcPct val="20000"/>
        </a:spcBef>
        <a:buClr>
          <a:schemeClr val="accent4"/>
        </a:buClr>
        <a:buSzPct val="100000"/>
        <a:buFont typeface="Wingdings" pitchFamily="2" charset="2"/>
        <a:buChar char="§"/>
        <a:defRPr sz="15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2059200" indent="-230400" algn="l" defTabSz="914400" rtl="0" eaLnBrk="1" latinLnBrk="0" hangingPunct="1">
        <a:spcBef>
          <a:spcPct val="20000"/>
        </a:spcBef>
        <a:buClr>
          <a:schemeClr val="accent4"/>
        </a:buClr>
        <a:buSzPct val="100000"/>
        <a:buFont typeface="Wingdings" pitchFamily="2" charset="2"/>
        <a:buChar char="§"/>
        <a:defRPr sz="13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dicecsob.cz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file://localhost/Volumes/Motor%20Server/Clients/CSOB/CSOB%20BANKA/CSOB_1763%20Certifikat/Loga%20Prace%20a%20Rodina/01/CSOB_1763-esf_eu_oplzz_CSOB-PVB-H-neg.wmf" TargetMode="External"/><Relationship Id="rId4" Type="http://schemas.openxmlformats.org/officeDocument/2006/relationships/image" Target="../media/image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Volumes/Motor%20Server/Clients/CSOB/CSOB%20BANKA/CSOB_1763%20Certifikat/Loga%20Prace%20a%20Rodina/01/CSOB_1763-esf_eu_oplzz_CSOB-PVB-H-neg.wm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11960" y="1052736"/>
            <a:ext cx="4932040" cy="482453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cs-CZ" sz="4400" dirty="0" smtClean="0"/>
              <a:t>VÍTÁME VÁS</a:t>
            </a:r>
            <a:r>
              <a:rPr lang="cs-CZ" sz="5300" dirty="0" smtClean="0"/>
              <a:t/>
            </a:r>
            <a:br>
              <a:rPr lang="cs-CZ" sz="5300" dirty="0" smtClean="0"/>
            </a:br>
            <a:r>
              <a:rPr lang="cs-CZ" sz="5300" dirty="0" smtClean="0"/>
              <a:t> </a:t>
            </a:r>
            <a:r>
              <a:rPr lang="cs-CZ" sz="3200" dirty="0" smtClean="0"/>
              <a:t>na workshopu</a:t>
            </a:r>
            <a:br>
              <a:rPr lang="cs-CZ" sz="3200" dirty="0" smtClean="0"/>
            </a:b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600" dirty="0" smtClean="0"/>
              <a:t>FIREMNÍ KULTURA </a:t>
            </a:r>
            <a:br>
              <a:rPr lang="cs-CZ" sz="3600" dirty="0" smtClean="0"/>
            </a:br>
            <a:r>
              <a:rPr lang="cs-CZ" sz="3600" dirty="0" smtClean="0"/>
              <a:t>A ÚSPĚCH SPOLEČNOSTI –</a:t>
            </a:r>
            <a:br>
              <a:rPr lang="cs-CZ" sz="3600" dirty="0" smtClean="0"/>
            </a:br>
            <a:r>
              <a:rPr lang="cs-CZ" sz="800" dirty="0" smtClean="0"/>
              <a:t/>
            </a:r>
            <a:br>
              <a:rPr lang="cs-CZ" sz="800" dirty="0" smtClean="0"/>
            </a:br>
            <a:r>
              <a:rPr lang="cs-CZ" sz="800" dirty="0" smtClean="0"/>
              <a:t/>
            </a:r>
            <a:br>
              <a:rPr lang="cs-CZ" sz="800" dirty="0" smtClean="0"/>
            </a:br>
            <a:r>
              <a:rPr lang="cs-CZ" sz="4400" dirty="0" smtClean="0"/>
              <a:t> </a:t>
            </a:r>
            <a:r>
              <a:rPr lang="cs-CZ" sz="3100" dirty="0" smtClean="0"/>
              <a:t>návody z dílny </a:t>
            </a:r>
            <a:br>
              <a:rPr lang="cs-CZ" sz="3100" dirty="0" smtClean="0"/>
            </a:br>
            <a:r>
              <a:rPr lang="cs-CZ" sz="3100" dirty="0" smtClean="0"/>
              <a:t>světových lídrů</a:t>
            </a:r>
          </a:p>
        </p:txBody>
      </p:sp>
      <p:pic>
        <p:nvPicPr>
          <p:cNvPr id="3" name="Picture 2" descr="CSOB_1763-esf_eu_oplzz_CSOB-PVB-H-CMYK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068" y="116632"/>
            <a:ext cx="4644404" cy="612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183524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63688" y="764704"/>
            <a:ext cx="6912768" cy="1008112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Firemní kultura a úspěch společnosti – </a:t>
            </a:r>
            <a:b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návody z dílny světových lídrů</a:t>
            </a:r>
            <a:endParaRPr lang="cs-CZ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700808"/>
            <a:ext cx="8964488" cy="4752529"/>
          </a:xfrm>
        </p:spPr>
        <p:txBody>
          <a:bodyPr>
            <a:normAutofit fontScale="47500" lnSpcReduction="20000"/>
          </a:bodyPr>
          <a:lstStyle/>
          <a:p>
            <a:endParaRPr lang="cs-CZ" sz="2900" b="1" dirty="0" smtClean="0"/>
          </a:p>
          <a:p>
            <a:pPr algn="ctr">
              <a:buNone/>
            </a:pPr>
            <a:r>
              <a:rPr lang="cs-CZ" sz="2900" b="1" dirty="0" smtClean="0"/>
              <a:t>PROGRAM</a:t>
            </a:r>
          </a:p>
          <a:p>
            <a:pPr>
              <a:buNone/>
            </a:pPr>
            <a:endParaRPr lang="cs-CZ" sz="1500" b="1" i="1" dirty="0" smtClean="0"/>
          </a:p>
          <a:p>
            <a:r>
              <a:rPr lang="cs-CZ" sz="2900" b="1" i="1" dirty="0" smtClean="0"/>
              <a:t>13:00-13:15 </a:t>
            </a:r>
            <a:r>
              <a:rPr lang="cs-CZ" sz="2900" i="1" dirty="0" smtClean="0"/>
              <a:t>   	</a:t>
            </a:r>
            <a:r>
              <a:rPr lang="cs-CZ" sz="2900" b="1" dirty="0" smtClean="0"/>
              <a:t>Registrace</a:t>
            </a:r>
          </a:p>
          <a:p>
            <a:pPr>
              <a:lnSpc>
                <a:spcPct val="120000"/>
              </a:lnSpc>
              <a:buNone/>
            </a:pPr>
            <a:r>
              <a:rPr lang="cs-CZ" sz="1500" i="1" dirty="0" smtClean="0"/>
              <a:t>            	</a:t>
            </a:r>
            <a:endParaRPr lang="cs-CZ" sz="1500" dirty="0" smtClean="0"/>
          </a:p>
          <a:p>
            <a:r>
              <a:rPr lang="cs-CZ" sz="2900" b="1" i="1" dirty="0" smtClean="0"/>
              <a:t>13:15-14:30	</a:t>
            </a:r>
            <a:r>
              <a:rPr lang="cs-CZ" sz="2900" b="1" dirty="0" smtClean="0"/>
              <a:t>Hodnotový systém dle Richarda </a:t>
            </a:r>
            <a:r>
              <a:rPr lang="cs-CZ" sz="2900" b="1" dirty="0" err="1" smtClean="0"/>
              <a:t>Barretta</a:t>
            </a:r>
            <a:r>
              <a:rPr lang="cs-CZ" sz="2900" b="1" dirty="0" smtClean="0"/>
              <a:t> - představení unikátní  metody 			využívané v rozvoji a motivaci lidí</a:t>
            </a:r>
            <a:r>
              <a:rPr lang="cs-CZ" sz="2900" dirty="0" smtClean="0"/>
              <a:t> </a:t>
            </a:r>
          </a:p>
          <a:p>
            <a:pPr lvl="4"/>
            <a:r>
              <a:rPr lang="cs-CZ" sz="2600" dirty="0" smtClean="0"/>
              <a:t>Jaké hodnoty ve firmě ovlivňují výkonnost lidí, resp. ziskovost firem?</a:t>
            </a:r>
          </a:p>
          <a:p>
            <a:pPr lvl="4"/>
            <a:r>
              <a:rPr lang="cs-CZ" sz="2600" dirty="0" smtClean="0"/>
              <a:t>Příklady dobré praxe z významných mezinárodních společností</a:t>
            </a:r>
          </a:p>
          <a:p>
            <a:pPr lvl="4">
              <a:buNone/>
            </a:pPr>
            <a:endParaRPr lang="cs-CZ" sz="1500" dirty="0" smtClean="0"/>
          </a:p>
          <a:p>
            <a:pPr lvl="4">
              <a:buNone/>
            </a:pPr>
            <a:r>
              <a:rPr lang="cs-CZ" sz="2700" b="1" i="1" dirty="0" smtClean="0"/>
              <a:t>Host workshopu: Irena Swiecicki, </a:t>
            </a:r>
            <a:r>
              <a:rPr lang="cs-CZ" sz="2700" i="1" dirty="0" smtClean="0"/>
              <a:t>specialistka na osobnostní rozvoj</a:t>
            </a:r>
          </a:p>
          <a:p>
            <a:pPr>
              <a:buNone/>
            </a:pPr>
            <a:r>
              <a:rPr lang="cs-CZ" sz="2900" i="1" dirty="0" smtClean="0"/>
              <a:t> 	</a:t>
            </a:r>
            <a:r>
              <a:rPr lang="cs-CZ" b="1" i="1" dirty="0" smtClean="0"/>
              <a:t>			</a:t>
            </a:r>
          </a:p>
          <a:p>
            <a:r>
              <a:rPr lang="cs-CZ" sz="2900" b="1" i="1" dirty="0" smtClean="0"/>
              <a:t>14:30-14:45 </a:t>
            </a:r>
            <a:r>
              <a:rPr lang="cs-CZ" sz="2900" dirty="0" smtClean="0"/>
              <a:t>  	</a:t>
            </a:r>
            <a:r>
              <a:rPr lang="cs-CZ" sz="2900" b="1" dirty="0" smtClean="0"/>
              <a:t>Přestávka</a:t>
            </a:r>
          </a:p>
          <a:p>
            <a:pPr>
              <a:buNone/>
            </a:pPr>
            <a:endParaRPr lang="cs-CZ" sz="1500" dirty="0" smtClean="0"/>
          </a:p>
          <a:p>
            <a:pPr defTabSz="819150">
              <a:tabLst>
                <a:tab pos="1790700" algn="l"/>
              </a:tabLst>
            </a:pPr>
            <a:r>
              <a:rPr lang="cs-CZ" sz="2900" b="1" i="1" dirty="0" smtClean="0"/>
              <a:t>14:45-15:45 </a:t>
            </a:r>
            <a:r>
              <a:rPr lang="cs-CZ" sz="2900" dirty="0" smtClean="0"/>
              <a:t>  	</a:t>
            </a:r>
            <a:r>
              <a:rPr lang="cs-CZ" sz="2900" b="1" dirty="0" smtClean="0"/>
              <a:t> Práce i rodina, program komplexní podpory rodičů – zaměstnanců,                                                      </a:t>
            </a:r>
          </a:p>
          <a:p>
            <a:pPr>
              <a:buNone/>
            </a:pPr>
            <a:r>
              <a:rPr lang="cs-CZ" dirty="0" smtClean="0"/>
              <a:t>			</a:t>
            </a:r>
            <a:r>
              <a:rPr lang="cs-CZ" sz="2900" b="1" dirty="0" smtClean="0"/>
              <a:t>Příklad dobré praxe z ČSOB</a:t>
            </a:r>
          </a:p>
          <a:p>
            <a:pPr lvl="4"/>
            <a:r>
              <a:rPr lang="cs-CZ" sz="2600" dirty="0" smtClean="0"/>
              <a:t>Co získá firma díky systematické práci s rodiči-zaměstnanci</a:t>
            </a:r>
          </a:p>
          <a:p>
            <a:pPr lvl="4"/>
            <a:r>
              <a:rPr lang="cs-CZ" sz="2600" dirty="0" smtClean="0"/>
              <a:t>Jak si udržet cenné specialisty/-</a:t>
            </a:r>
            <a:r>
              <a:rPr lang="cs-CZ" sz="2600" dirty="0" err="1" smtClean="0"/>
              <a:t>tky</a:t>
            </a:r>
            <a:r>
              <a:rPr lang="cs-CZ" sz="2600" dirty="0" smtClean="0"/>
              <a:t>)?</a:t>
            </a:r>
          </a:p>
          <a:p>
            <a:pPr lvl="4"/>
            <a:r>
              <a:rPr lang="cs-CZ" sz="2600" dirty="0" smtClean="0"/>
              <a:t>Možnosti a úskalí flexibilní práce aneb co může manažer nabídnout zaměstnancům na MD/RD, popř. rodičům s malými dětmi</a:t>
            </a:r>
          </a:p>
          <a:p>
            <a:pPr lvl="4">
              <a:buNone/>
            </a:pPr>
            <a:endParaRPr lang="cs-CZ" sz="1500" dirty="0" smtClean="0"/>
          </a:p>
          <a:p>
            <a:pPr>
              <a:buNone/>
            </a:pPr>
            <a:r>
              <a:rPr lang="cs-CZ" b="1" i="1" dirty="0" smtClean="0"/>
              <a:t>			</a:t>
            </a:r>
            <a:r>
              <a:rPr lang="cs-CZ" sz="2700" b="1" i="1" dirty="0" smtClean="0"/>
              <a:t>Petra Kinclová, </a:t>
            </a:r>
            <a:r>
              <a:rPr lang="cs-CZ" sz="2700" i="1" dirty="0" smtClean="0"/>
              <a:t>HR specialistka ČSOB</a:t>
            </a:r>
          </a:p>
          <a:p>
            <a:pPr>
              <a:buNone/>
            </a:pPr>
            <a:r>
              <a:rPr lang="cs-CZ" b="1" i="1" dirty="0" smtClean="0"/>
              <a:t>			</a:t>
            </a:r>
            <a:r>
              <a:rPr lang="cs-CZ" sz="2700" b="1" i="1" dirty="0" smtClean="0"/>
              <a:t>Denisa Stratilová, </a:t>
            </a:r>
            <a:r>
              <a:rPr lang="cs-CZ" sz="2700" i="1" dirty="0" smtClean="0"/>
              <a:t>HR specialistka ČSOB </a:t>
            </a:r>
          </a:p>
          <a:p>
            <a:endParaRPr lang="cs-CZ" sz="1500" dirty="0" smtClean="0"/>
          </a:p>
          <a:p>
            <a:r>
              <a:rPr lang="cs-CZ" sz="2900" b="1" i="1" dirty="0" smtClean="0"/>
              <a:t>15:45-16:00 </a:t>
            </a:r>
            <a:r>
              <a:rPr lang="cs-CZ" sz="2900" i="1" dirty="0" smtClean="0"/>
              <a:t>    	</a:t>
            </a:r>
            <a:r>
              <a:rPr lang="cs-CZ" sz="2900" b="1" dirty="0" smtClean="0"/>
              <a:t>Diskuse</a:t>
            </a:r>
          </a:p>
          <a:p>
            <a:pPr>
              <a:buNone/>
            </a:pPr>
            <a:endParaRPr lang="cs-CZ" sz="1500" dirty="0" smtClean="0"/>
          </a:p>
          <a:p>
            <a:r>
              <a:rPr lang="cs-CZ" sz="2900" b="1" i="1" dirty="0" smtClean="0"/>
              <a:t>16:00</a:t>
            </a:r>
            <a:r>
              <a:rPr lang="cs-CZ" sz="2900" i="1" dirty="0" smtClean="0"/>
              <a:t>-</a:t>
            </a:r>
            <a:r>
              <a:rPr lang="cs-CZ" sz="2900" b="1" i="1" dirty="0" smtClean="0"/>
              <a:t>16.30</a:t>
            </a:r>
            <a:r>
              <a:rPr lang="cs-CZ" sz="2900" i="1" dirty="0" smtClean="0"/>
              <a:t>	</a:t>
            </a:r>
            <a:r>
              <a:rPr lang="cs-CZ" sz="2900" b="1" dirty="0" smtClean="0"/>
              <a:t>Zakončení workshopu</a:t>
            </a:r>
            <a:endParaRPr lang="cs-CZ" sz="2900" b="1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12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821597"/>
            <a:ext cx="8708658" cy="4880630"/>
          </a:xfrm>
        </p:spPr>
        <p:txBody>
          <a:bodyPr>
            <a:normAutofit/>
          </a:bodyPr>
          <a:lstStyle/>
          <a:p>
            <a:pPr marL="180975" indent="0">
              <a:buFont typeface="Wingdings" pitchFamily="2" charset="2"/>
              <a:buChar char="Ø"/>
              <a:defRPr/>
            </a:pPr>
            <a:r>
              <a:rPr lang="cs-CZ" sz="2000" b="1" dirty="0">
                <a:cs typeface="Arial" charset="0"/>
              </a:rPr>
              <a:t> </a:t>
            </a:r>
            <a:r>
              <a:rPr lang="cs-CZ" sz="2000" b="1" dirty="0" smtClean="0">
                <a:cs typeface="Arial" charset="0"/>
              </a:rPr>
              <a:t> CÍLE </a:t>
            </a:r>
            <a:r>
              <a:rPr lang="cs-CZ" sz="2000" b="1" dirty="0">
                <a:cs typeface="Arial" charset="0"/>
              </a:rPr>
              <a:t>PROJEKTU</a:t>
            </a:r>
            <a:r>
              <a:rPr lang="cs-CZ" sz="2400" b="1" dirty="0">
                <a:cs typeface="Arial" charset="0"/>
              </a:rPr>
              <a:t>:</a:t>
            </a:r>
          </a:p>
          <a:p>
            <a:pPr marL="450850" indent="-269875">
              <a:buNone/>
              <a:defRPr/>
            </a:pPr>
            <a:r>
              <a:rPr lang="cs-CZ" sz="2000" b="1" dirty="0">
                <a:cs typeface="Arial" charset="0"/>
              </a:rPr>
              <a:t>1</a:t>
            </a:r>
            <a:r>
              <a:rPr lang="cs-CZ" sz="2400" b="1" dirty="0">
                <a:cs typeface="Arial" charset="0"/>
              </a:rPr>
              <a:t>.</a:t>
            </a:r>
            <a:r>
              <a:rPr lang="cs-CZ" sz="2000" b="1" dirty="0">
                <a:cs typeface="Arial" charset="0"/>
              </a:rPr>
              <a:t>Podpora a vzdělávání zaměstnanců ČSOB v tématech slaďování osobního a pracovního života, diverzity a rovných příležitostí</a:t>
            </a:r>
          </a:p>
          <a:p>
            <a:pPr marL="450850" indent="-269875">
              <a:buNone/>
              <a:defRPr/>
            </a:pPr>
            <a:endParaRPr lang="cs-CZ" sz="800" b="1" dirty="0">
              <a:cs typeface="Arial" charset="0"/>
            </a:endParaRPr>
          </a:p>
          <a:p>
            <a:pPr marL="450850" indent="-269875">
              <a:buNone/>
              <a:defRPr/>
            </a:pPr>
            <a:r>
              <a:rPr lang="cs-CZ" sz="2000" b="1" dirty="0">
                <a:cs typeface="Arial" charset="0"/>
              </a:rPr>
              <a:t>	</a:t>
            </a:r>
            <a:r>
              <a:rPr lang="cs-CZ" sz="1800" b="1" dirty="0">
                <a:cs typeface="Arial" charset="0"/>
              </a:rPr>
              <a:t>Vzdělávání je určeno: </a:t>
            </a:r>
          </a:p>
          <a:p>
            <a:pPr marL="450850" indent="-269875">
              <a:buNone/>
              <a:defRPr/>
            </a:pPr>
            <a:endParaRPr lang="cs-CZ" sz="800" b="1" dirty="0">
              <a:cs typeface="Arial" charset="0"/>
            </a:endParaRPr>
          </a:p>
          <a:p>
            <a:pPr marL="1028700" lvl="1" indent="-125413">
              <a:defRPr/>
            </a:pPr>
            <a:r>
              <a:rPr lang="cs-CZ" sz="1600" b="1" dirty="0">
                <a:cs typeface="Arial" charset="0"/>
              </a:rPr>
              <a:t>RODIČŮM</a:t>
            </a:r>
            <a:r>
              <a:rPr lang="cs-CZ" sz="1600" dirty="0">
                <a:cs typeface="Arial" charset="0"/>
              </a:rPr>
              <a:t>,  kteří jsou na rodičovské dovolené či po návratu z rodičovské dovolené</a:t>
            </a:r>
          </a:p>
          <a:p>
            <a:pPr marL="1028700" lvl="1" indent="-125413">
              <a:buNone/>
              <a:defRPr/>
            </a:pPr>
            <a:endParaRPr lang="cs-CZ" sz="800" dirty="0">
              <a:cs typeface="Arial" charset="0"/>
            </a:endParaRPr>
          </a:p>
          <a:p>
            <a:pPr marL="1025525" lvl="1" indent="-122238">
              <a:defRPr/>
            </a:pPr>
            <a:r>
              <a:rPr lang="cs-CZ" sz="1600" b="1" dirty="0">
                <a:cs typeface="Arial" charset="0"/>
              </a:rPr>
              <a:t>MANAŽERŮM</a:t>
            </a:r>
            <a:r>
              <a:rPr lang="cs-CZ" sz="1600" dirty="0">
                <a:cs typeface="Arial" charset="0"/>
              </a:rPr>
              <a:t>, kteří mají ve svých týmech rodiče na rodičovské dovolené, a kteří každodenně řídí práci svých zaměstnanců, nejen rodičů s malými dětmi</a:t>
            </a:r>
          </a:p>
          <a:p>
            <a:pPr marL="1025525" lvl="1" indent="-122238">
              <a:buNone/>
              <a:defRPr/>
            </a:pPr>
            <a:endParaRPr lang="cs-CZ" sz="800" dirty="0">
              <a:cs typeface="Arial" charset="0"/>
            </a:endParaRPr>
          </a:p>
          <a:p>
            <a:pPr marL="1025525" lvl="1" indent="-122238">
              <a:defRPr/>
            </a:pPr>
            <a:r>
              <a:rPr lang="cs-CZ" sz="1600" b="1" dirty="0">
                <a:cs typeface="Arial" charset="0"/>
              </a:rPr>
              <a:t>HR KONZULTANTŮM</a:t>
            </a:r>
            <a:r>
              <a:rPr lang="cs-CZ" sz="1600" dirty="0">
                <a:cs typeface="Arial" charset="0"/>
              </a:rPr>
              <a:t>, kteří nastavují personální systémy a procesy v ČSO</a:t>
            </a:r>
            <a:r>
              <a:rPr lang="cs-CZ" sz="1400" dirty="0">
                <a:cs typeface="Arial" charset="0"/>
              </a:rPr>
              <a:t>B</a:t>
            </a:r>
          </a:p>
          <a:p>
            <a:pPr marL="903288" lvl="1" indent="-725488">
              <a:buNone/>
              <a:defRPr/>
            </a:pPr>
            <a:endParaRPr lang="cs-CZ" sz="1400" dirty="0">
              <a:cs typeface="Arial" charset="0"/>
            </a:endParaRPr>
          </a:p>
          <a:p>
            <a:pPr marL="450850" lvl="1" indent="-273050">
              <a:buNone/>
              <a:defRPr/>
            </a:pPr>
            <a:r>
              <a:rPr lang="cs-CZ" sz="2000" b="1" dirty="0">
                <a:cs typeface="Arial" charset="0"/>
              </a:rPr>
              <a:t>2. Sdílení zkušeností a </a:t>
            </a:r>
            <a:r>
              <a:rPr lang="cs-CZ" sz="2000" b="1" dirty="0" err="1">
                <a:cs typeface="Arial" charset="0"/>
              </a:rPr>
              <a:t>best</a:t>
            </a:r>
            <a:r>
              <a:rPr lang="cs-CZ" sz="2000" b="1" dirty="0">
                <a:cs typeface="Arial" charset="0"/>
              </a:rPr>
              <a:t> </a:t>
            </a:r>
            <a:r>
              <a:rPr lang="cs-CZ" sz="2000" b="1" dirty="0" err="1">
                <a:cs typeface="Arial" charset="0"/>
              </a:rPr>
              <a:t>practices</a:t>
            </a:r>
            <a:r>
              <a:rPr lang="cs-CZ" sz="2000" b="1" dirty="0">
                <a:cs typeface="Arial" charset="0"/>
              </a:rPr>
              <a:t>  s regionálními zaměstnavateli a HR specialisty po celé ČR</a:t>
            </a:r>
          </a:p>
          <a:p>
            <a:pPr marL="450850" lvl="1" indent="-273050">
              <a:buNone/>
              <a:defRPr/>
            </a:pPr>
            <a:endParaRPr lang="cs-CZ" sz="800" b="1" dirty="0">
              <a:cs typeface="Arial" charset="0"/>
            </a:endParaRPr>
          </a:p>
          <a:p>
            <a:pPr marL="450850" lvl="1" indent="-273050">
              <a:buNone/>
              <a:defRPr/>
            </a:pPr>
            <a:endParaRPr lang="cs-CZ" sz="800" b="1" dirty="0">
              <a:cs typeface="Arial" charset="0"/>
            </a:endParaRPr>
          </a:p>
          <a:p>
            <a:pPr marL="450850" lvl="1" indent="-273050">
              <a:buFont typeface="Wingdings" pitchFamily="2" charset="2"/>
              <a:buChar char="Ø"/>
              <a:defRPr/>
            </a:pPr>
            <a:r>
              <a:rPr lang="cs-CZ" sz="2000" b="1" dirty="0">
                <a:cs typeface="Arial" charset="0"/>
              </a:rPr>
              <a:t>Projekt je realizován do </a:t>
            </a:r>
            <a:r>
              <a:rPr lang="cs-CZ" sz="2000" b="1" dirty="0" smtClean="0">
                <a:cs typeface="Arial" charset="0"/>
              </a:rPr>
              <a:t>31.10.2014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3" y="836712"/>
            <a:ext cx="86409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Práce i rodina – rovné šance pro práci rodičů v ČSOB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37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11960" y="1052736"/>
            <a:ext cx="4932040" cy="482453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Analýza rovných příležitostí a diverzity</a:t>
            </a:r>
            <a:endParaRPr lang="cs-CZ" sz="3200" dirty="0" smtClean="0"/>
          </a:p>
        </p:txBody>
      </p:sp>
      <p:pic>
        <p:nvPicPr>
          <p:cNvPr id="3" name="Picture 2" descr="CSOB_1763-esf_eu_oplzz_CSOB-PVB-H-CMYK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068" y="116632"/>
            <a:ext cx="4644404" cy="612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484784"/>
            <a:ext cx="8708658" cy="5073427"/>
          </a:xfrm>
        </p:spPr>
        <p:txBody>
          <a:bodyPr>
            <a:normAutofit/>
          </a:bodyPr>
          <a:lstStyle/>
          <a:p>
            <a:r>
              <a:rPr lang="cs-CZ" dirty="0"/>
              <a:t>Průzkum se zaměřil na etiku, soulad s hodnotami, legislativní normy (zákoník práce, zákon o zaměstnanosti, antidiskriminační zákon), sledoval problémy i příklady dobré praxe. Výstupem zprávy jsou doporučení, jejich naplnění bude hodnoceno další analýzou ke konci projektu.  </a:t>
            </a:r>
          </a:p>
          <a:p>
            <a:r>
              <a:rPr lang="cs-CZ" dirty="0"/>
              <a:t>Šetření se zaměřilo především na Královéhradecký a Zlínský kraj (kraje realizace projektu – návazných aktivit)</a:t>
            </a:r>
          </a:p>
          <a:p>
            <a:pPr>
              <a:buNone/>
            </a:pPr>
            <a:endParaRPr lang="cs-CZ" dirty="0"/>
          </a:p>
          <a:p>
            <a:pPr>
              <a:buNone/>
            </a:pPr>
            <a:r>
              <a:rPr lang="cs-CZ" dirty="0"/>
              <a:t>Zdroje informací:</a:t>
            </a:r>
          </a:p>
          <a:p>
            <a:r>
              <a:rPr lang="cs-CZ" dirty="0"/>
              <a:t>Analýza dokumentů </a:t>
            </a:r>
          </a:p>
          <a:p>
            <a:r>
              <a:rPr lang="cs-CZ" dirty="0"/>
              <a:t>218 odpovědí v dotaznících (kvantitativní data)</a:t>
            </a:r>
          </a:p>
          <a:p>
            <a:r>
              <a:rPr lang="cs-CZ" dirty="0"/>
              <a:t>5 </a:t>
            </a:r>
            <a:r>
              <a:rPr lang="cs-CZ" dirty="0" err="1"/>
              <a:t>fokusních</a:t>
            </a:r>
            <a:r>
              <a:rPr lang="cs-CZ" dirty="0"/>
              <a:t> skupin (management, rodiče, celkem 55 osob), 8 individuálních rozhovorů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92138" y="836712"/>
            <a:ext cx="902683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Základní fakta o provedené analýze rovných šancí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761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628800"/>
            <a:ext cx="8708658" cy="5073427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Celá řada příkladů dobré praxe:</a:t>
            </a:r>
          </a:p>
          <a:p>
            <a:pPr lvl="1"/>
            <a:r>
              <a:rPr lang="cs-CZ" dirty="0"/>
              <a:t>Transparentní výběrové řízení</a:t>
            </a:r>
          </a:p>
          <a:p>
            <a:pPr lvl="1"/>
            <a:r>
              <a:rPr lang="cs-CZ" dirty="0"/>
              <a:t>Nastavení flexibilních forem práce v dokumentech</a:t>
            </a:r>
          </a:p>
          <a:p>
            <a:pPr lvl="1"/>
            <a:r>
              <a:rPr lang="cs-CZ" dirty="0"/>
              <a:t>Program pro maminky a tatínky</a:t>
            </a:r>
          </a:p>
          <a:p>
            <a:pPr lvl="1"/>
            <a:r>
              <a:rPr lang="cs-CZ" dirty="0"/>
              <a:t>Výběr benefitů</a:t>
            </a:r>
          </a:p>
          <a:p>
            <a:pPr lvl="1"/>
            <a:r>
              <a:rPr lang="cs-CZ" dirty="0"/>
              <a:t>Možnosti vzdělávání</a:t>
            </a:r>
          </a:p>
          <a:p>
            <a:pPr lvl="1"/>
            <a:r>
              <a:rPr lang="cs-CZ" dirty="0"/>
              <a:t>Důvěra v nadřízené i kolegy</a:t>
            </a:r>
          </a:p>
          <a:p>
            <a:r>
              <a:rPr lang="cs-CZ" dirty="0"/>
              <a:t>Problémem je realizace některých opatření nastavených centrálou v praxi analyzovaných regionů  - je třeba dále různé možnosti komunikovat</a:t>
            </a:r>
          </a:p>
          <a:p>
            <a:r>
              <a:rPr lang="cs-CZ" dirty="0"/>
              <a:t>Nastavení podmínek může </a:t>
            </a:r>
            <a:r>
              <a:rPr lang="cs-CZ" b="1" dirty="0"/>
              <a:t>nezáměrně preferovat určité skupiny </a:t>
            </a:r>
            <a:r>
              <a:rPr lang="cs-CZ" dirty="0"/>
              <a:t>(např. v náboru na pozice do poboček spíše uspějí mladé ženy, je problém zajistit zaměstnané různého věku, na vyšších pozicích více uspějí ti, kdo jsou ochotní obětovat osobní život – platí zejména pro ženy, ale i pro muže)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2" y="836712"/>
            <a:ext cx="266130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Hlavní zjištění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29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628800"/>
            <a:ext cx="8708658" cy="5073427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Podpořit kulturu slaďování pracovního a soukromého života:</a:t>
            </a:r>
          </a:p>
          <a:p>
            <a:pPr lvl="1"/>
            <a:r>
              <a:rPr lang="cs-CZ" dirty="0" smtClean="0"/>
              <a:t> proškolení manažerů, hledání příkladů dobré praxe</a:t>
            </a:r>
          </a:p>
          <a:p>
            <a:r>
              <a:rPr lang="cs-CZ" dirty="0" smtClean="0"/>
              <a:t>Provést hlubší analýzu postavení zaměstnaných 55+</a:t>
            </a:r>
          </a:p>
          <a:p>
            <a:r>
              <a:rPr lang="cs-CZ" dirty="0" smtClean="0"/>
              <a:t>Používat korektní jazyk oslovující muže i ženy</a:t>
            </a:r>
          </a:p>
          <a:p>
            <a:r>
              <a:rPr lang="cs-CZ" dirty="0" smtClean="0"/>
              <a:t>Analyzovat data náboru/propouštění s ohledem na věk a pohlaví</a:t>
            </a:r>
          </a:p>
          <a:p>
            <a:r>
              <a:rPr lang="cs-CZ" u="sng" dirty="0" smtClean="0"/>
              <a:t>Rozpracovat postupy pro flexibilní formy práce, vč. práce z domova, </a:t>
            </a:r>
            <a:r>
              <a:rPr lang="cs-CZ" dirty="0" smtClean="0"/>
              <a:t>dokument provázat s Katalogem pozic</a:t>
            </a:r>
          </a:p>
          <a:p>
            <a:r>
              <a:rPr lang="cs-CZ" u="sng" dirty="0" smtClean="0"/>
              <a:t>Připravit srozumitelný dokument se všemi informacemi o Programu pro maminky a tatínky</a:t>
            </a:r>
          </a:p>
          <a:p>
            <a:r>
              <a:rPr lang="cs-CZ" dirty="0" smtClean="0"/>
              <a:t>Zvážit flexibilitu v poskytovaných službách</a:t>
            </a:r>
          </a:p>
          <a:p>
            <a:r>
              <a:rPr lang="cs-CZ" dirty="0" smtClean="0"/>
              <a:t>Doplnit etický kodex o aspekt podpory slaďování a nediskriminace</a:t>
            </a:r>
          </a:p>
          <a:p>
            <a:r>
              <a:rPr lang="cs-CZ" dirty="0" smtClean="0"/>
              <a:t>Realizovat podrobnou analýzu mezd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2" y="836712"/>
            <a:ext cx="353173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Hlavní doporučení 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064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628800"/>
            <a:ext cx="8708658" cy="5073427"/>
          </a:xfrm>
        </p:spPr>
        <p:txBody>
          <a:bodyPr>
            <a:normAutofit/>
          </a:bodyPr>
          <a:lstStyle/>
          <a:p>
            <a:r>
              <a:rPr lang="cs-CZ" i="1" dirty="0"/>
              <a:t>„Je pro mě důležité být s mojí rodinou, kluci rostou jak z vody a já chci být táta, s kterým budou mít zážitky.“</a:t>
            </a:r>
          </a:p>
          <a:p>
            <a:pPr>
              <a:buNone/>
            </a:pPr>
            <a:endParaRPr lang="cs-CZ" dirty="0"/>
          </a:p>
          <a:p>
            <a:r>
              <a:rPr lang="cs-CZ" i="1" dirty="0"/>
              <a:t>„Úpravu pracovní doby bych ráda přivítala dočasně i ve věku 4 let dítěte, školy i školky se zavírají v 16,30 a s pracovní dobou do 17 hodin se to nedá zvládnout. V bance jsem již 16 let, ráda bych tu pracovala, ale bohužel nenacházím práci, která by mi umožnila lepší pracovní dobu.“</a:t>
            </a:r>
          </a:p>
          <a:p>
            <a:pPr>
              <a:buNone/>
            </a:pPr>
            <a:endParaRPr lang="cs-CZ" dirty="0"/>
          </a:p>
          <a:p>
            <a:r>
              <a:rPr lang="cs-CZ" dirty="0"/>
              <a:t>„</a:t>
            </a:r>
            <a:r>
              <a:rPr lang="cs-CZ" i="1" dirty="0"/>
              <a:t>Jsem liniový manažer, ale některé věci, které mám zpracovávat, vyžadují soustředění a klid, to v kanceláři nemám, vím, že se to nesmí, ale beru si práci domů</a:t>
            </a:r>
            <a:r>
              <a:rPr lang="cs-CZ" i="1" dirty="0" smtClean="0"/>
              <a:t>.“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8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2" y="836712"/>
            <a:ext cx="4581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Zajímavé citáty z analýzy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285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11960" y="1052736"/>
            <a:ext cx="4932040" cy="482453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Program pro maminky </a:t>
            </a:r>
            <a:br>
              <a:rPr lang="cs-CZ" sz="3200" dirty="0"/>
            </a:br>
            <a:r>
              <a:rPr lang="cs-CZ" sz="3200" dirty="0"/>
              <a:t>a tatínky ČSOB</a:t>
            </a:r>
            <a:endParaRPr lang="cs-CZ" sz="3200" dirty="0" smtClean="0"/>
          </a:p>
        </p:txBody>
      </p:sp>
      <p:pic>
        <p:nvPicPr>
          <p:cNvPr id="3" name="Picture 2" descr="CSOB_1763-esf_eu_oplzz_CSOB-PVB-H-CMYK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068" y="116632"/>
            <a:ext cx="4644404" cy="612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229486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Historie</a:t>
            </a:r>
            <a:endParaRPr lang="cs-CZ" dirty="0"/>
          </a:p>
        </p:txBody>
      </p:sp>
      <p:pic>
        <p:nvPicPr>
          <p:cNvPr id="6" name="Picture 5" descr="CSOB_1763-esf_eu_oplzz_CSOB-PVB-H-CMYK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113211"/>
            <a:ext cx="5652120" cy="7447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15993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707904" y="908720"/>
            <a:ext cx="5217332" cy="5112568"/>
          </a:xfrm>
        </p:spPr>
        <p:txBody>
          <a:bodyPr>
            <a:normAutofit/>
          </a:bodyPr>
          <a:lstStyle/>
          <a:p>
            <a:r>
              <a:rPr lang="cs-CZ" sz="2400" dirty="0" smtClean="0"/>
              <a:t>Rok 2008</a:t>
            </a: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 smtClean="0"/>
              <a:t>Počet maminek/rodičů na MD a RD je průměrně 930 ročně</a:t>
            </a:r>
            <a:br>
              <a:rPr lang="cs-CZ" sz="2000" dirty="0" smtClean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 smtClean="0"/>
              <a:t>Proces návratu a začlenění do pracovního procesu je neřízený a nahodilý…..</a:t>
            </a:r>
            <a:br>
              <a:rPr lang="cs-CZ" sz="2000" dirty="0" smtClean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 smtClean="0"/>
              <a:t>….většina maminek je v průběhu jejich MD a RD nahrazena a nemají se kam vrátit………</a:t>
            </a:r>
            <a:br>
              <a:rPr lang="cs-CZ" sz="2000" dirty="0" smtClean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 smtClean="0"/>
              <a:t>……s tím se nechceme smířit!</a:t>
            </a:r>
            <a:br>
              <a:rPr lang="cs-CZ" sz="2000" dirty="0" smtClean="0"/>
            </a:br>
            <a:endParaRPr lang="cs-CZ" sz="2000" dirty="0"/>
          </a:p>
        </p:txBody>
      </p:sp>
      <p:pic>
        <p:nvPicPr>
          <p:cNvPr id="5" name="Picture 4" descr="CSOB_1763-esf_eu_oplzz_CSOB-PVB-H-CMYK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00" y="6120000"/>
            <a:ext cx="5688000" cy="74951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Cesta</a:t>
            </a:r>
            <a:endParaRPr lang="cs-CZ" dirty="0"/>
          </a:p>
        </p:txBody>
      </p:sp>
      <p:pic>
        <p:nvPicPr>
          <p:cNvPr id="6" name="Picture 5" descr="CSOB_1763-esf_eu_oplzz_CSOB-PVB-H-CMYK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113211"/>
            <a:ext cx="5652120" cy="7447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422143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4283968" y="404664"/>
            <a:ext cx="4680520" cy="5112568"/>
          </a:xfrm>
        </p:spPr>
        <p:txBody>
          <a:bodyPr>
            <a:normAutofit/>
          </a:bodyPr>
          <a:lstStyle/>
          <a:p>
            <a:r>
              <a:rPr lang="cs-CZ" sz="2000" dirty="0"/>
              <a:t>Získání podpory vedení</a:t>
            </a:r>
            <a:br>
              <a:rPr lang="cs-CZ" sz="2000" dirty="0"/>
            </a:b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/>
              <a:t>Nastavení pravidel zaměstnávání rodičů v průběhu RD a po skončení RD</a:t>
            </a:r>
            <a:br>
              <a:rPr lang="cs-CZ" sz="2000" dirty="0"/>
            </a:b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/>
              <a:t>Přesvědčování středního managementu (běh na dlouhou trať </a:t>
            </a:r>
            <a:r>
              <a:rPr lang="cs-CZ" sz="2000" dirty="0">
                <a:sym typeface="Wingdings" pitchFamily="2" charset="2"/>
              </a:rPr>
              <a:t></a:t>
            </a:r>
            <a:r>
              <a:rPr lang="cs-CZ" sz="2000" dirty="0"/>
              <a:t>)</a:t>
            </a:r>
            <a:br>
              <a:rPr lang="cs-CZ" sz="2000" dirty="0"/>
            </a:b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/>
              <a:t>Sdílení </a:t>
            </a:r>
            <a:r>
              <a:rPr lang="cs-CZ" sz="2000" dirty="0" err="1"/>
              <a:t>best</a:t>
            </a:r>
            <a:r>
              <a:rPr lang="cs-CZ" sz="2000" dirty="0"/>
              <a:t> </a:t>
            </a:r>
            <a:r>
              <a:rPr lang="cs-CZ" sz="2000" dirty="0" err="1"/>
              <a:t>practices</a:t>
            </a:r>
            <a:r>
              <a:rPr lang="cs-CZ" sz="2000" dirty="0"/>
              <a:t> manažerů</a:t>
            </a:r>
            <a:br>
              <a:rPr lang="cs-CZ" sz="2000" dirty="0"/>
            </a:b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/>
              <a:t>Počítání přínosů - pozitivní zlom přišel v roce 2011</a:t>
            </a:r>
          </a:p>
        </p:txBody>
      </p:sp>
      <p:pic>
        <p:nvPicPr>
          <p:cNvPr id="6" name="Picture 5" descr="CSOB_1763-esf_eu_oplzz_CSOB-PVB-H-CMYK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113211"/>
            <a:ext cx="5652120" cy="7447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3886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Současnost</a:t>
            </a:r>
            <a:endParaRPr lang="cs-CZ" dirty="0"/>
          </a:p>
        </p:txBody>
      </p:sp>
      <p:pic>
        <p:nvPicPr>
          <p:cNvPr id="5" name="Picture 5" descr="CSOB_1763-esf_eu_oplzz_CSOB-PVB-H-CMYK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113211"/>
            <a:ext cx="5652120" cy="7447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239683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556792"/>
            <a:ext cx="8708658" cy="5073427"/>
          </a:xfrm>
        </p:spPr>
        <p:txBody>
          <a:bodyPr>
            <a:normAutofit fontScale="92500"/>
          </a:bodyPr>
          <a:lstStyle/>
          <a:p>
            <a:r>
              <a:rPr lang="cs-CZ" dirty="0" err="1"/>
              <a:t>Návratovost</a:t>
            </a:r>
            <a:r>
              <a:rPr lang="cs-CZ" dirty="0"/>
              <a:t> rodičů zpět do zaměstnání je více než 65%</a:t>
            </a:r>
          </a:p>
          <a:p>
            <a:r>
              <a:rPr lang="cs-CZ" dirty="0"/>
              <a:t>Nabízíme rodičům flexibilní formy práce a speciální péči</a:t>
            </a:r>
          </a:p>
          <a:p>
            <a:pPr lvl="2"/>
            <a:r>
              <a:rPr lang="cs-CZ" dirty="0"/>
              <a:t>Zkrácený úvazek</a:t>
            </a:r>
          </a:p>
          <a:p>
            <a:pPr lvl="2"/>
            <a:r>
              <a:rPr lang="cs-CZ" dirty="0"/>
              <a:t>Sdílené pracovní místo</a:t>
            </a:r>
          </a:p>
          <a:p>
            <a:pPr lvl="2"/>
            <a:r>
              <a:rPr lang="cs-CZ" dirty="0"/>
              <a:t>Postupný návrat do práce</a:t>
            </a:r>
          </a:p>
          <a:p>
            <a:pPr lvl="2"/>
            <a:r>
              <a:rPr lang="cs-CZ" dirty="0"/>
              <a:t>Práci z domova</a:t>
            </a:r>
          </a:p>
          <a:p>
            <a:pPr lvl="2"/>
            <a:r>
              <a:rPr lang="cs-CZ" dirty="0"/>
              <a:t>Kontakt s bankou po celou dobu MD a RD prostřednictví webu </a:t>
            </a:r>
            <a:r>
              <a:rPr lang="cs-CZ" dirty="0">
                <a:hlinkClick r:id="rId3"/>
              </a:rPr>
              <a:t>www.rodicecsob.cz</a:t>
            </a:r>
            <a:endParaRPr lang="cs-CZ" dirty="0"/>
          </a:p>
          <a:p>
            <a:pPr lvl="2"/>
            <a:r>
              <a:rPr lang="cs-CZ" dirty="0"/>
              <a:t>Setkání pro rodiče a děti v bance</a:t>
            </a:r>
          </a:p>
          <a:p>
            <a:pPr lvl="2"/>
            <a:r>
              <a:rPr lang="cs-CZ" dirty="0"/>
              <a:t>Vzdělávací akce pro rodiče</a:t>
            </a:r>
          </a:p>
          <a:p>
            <a:pPr lvl="2"/>
            <a:r>
              <a:rPr lang="cs-CZ" dirty="0"/>
              <a:t>Koučování pro rodiče</a:t>
            </a:r>
          </a:p>
          <a:p>
            <a:endParaRPr lang="cs-CZ" dirty="0"/>
          </a:p>
          <a:p>
            <a:r>
              <a:rPr lang="cs-CZ" dirty="0"/>
              <a:t>Největší zapojení a </a:t>
            </a:r>
            <a:r>
              <a:rPr lang="cs-CZ" dirty="0" err="1"/>
              <a:t>návratovost</a:t>
            </a:r>
            <a:r>
              <a:rPr lang="cs-CZ" dirty="0"/>
              <a:t> (91% všech) rodičů je v pobočkové síti</a:t>
            </a:r>
          </a:p>
          <a:p>
            <a:r>
              <a:rPr lang="cs-CZ" dirty="0"/>
              <a:t>Vyčíslené úspory jsou ve výši 365 000 Kč na 1 rodiče, který se vrátí do pracovního procesu, celkem jsme v roce 2012 uspořili díky Programu 84 mil. </a:t>
            </a:r>
            <a:r>
              <a:rPr lang="cs-CZ" dirty="0" smtClean="0"/>
              <a:t>Kč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15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2" y="829342"/>
            <a:ext cx="43107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Jak jsme na tom nyní?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63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484784"/>
            <a:ext cx="8708658" cy="5073427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cs-CZ" sz="2000" b="1" dirty="0"/>
              <a:t>Co banka svým zaměstnancům nabízí</a:t>
            </a:r>
          </a:p>
          <a:p>
            <a:pPr>
              <a:buFontTx/>
              <a:buNone/>
            </a:pPr>
            <a:endParaRPr lang="cs-CZ" sz="2000" dirty="0"/>
          </a:p>
          <a:p>
            <a:pPr>
              <a:buFontTx/>
              <a:buNone/>
            </a:pPr>
            <a:r>
              <a:rPr lang="cs-CZ" sz="2000" b="1" dirty="0"/>
              <a:t>Aktuální stav:</a:t>
            </a:r>
          </a:p>
          <a:p>
            <a:r>
              <a:rPr lang="cs-CZ" sz="2000" dirty="0"/>
              <a:t>Flexibilní pracovní doba (od 6 do 9 a od 15 do 18)</a:t>
            </a:r>
          </a:p>
          <a:p>
            <a:r>
              <a:rPr lang="cs-CZ" sz="2000" dirty="0" err="1"/>
              <a:t>Home</a:t>
            </a:r>
            <a:r>
              <a:rPr lang="cs-CZ" sz="2000" dirty="0"/>
              <a:t> office 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dirty="0"/>
              <a:t>Částečné pracovní úvazky – DPČ, DPP</a:t>
            </a:r>
          </a:p>
          <a:p>
            <a:r>
              <a:rPr lang="cs-CZ" sz="2000" dirty="0"/>
              <a:t>Krátkodobé pracovní volno – do 1 měsíce </a:t>
            </a:r>
          </a:p>
          <a:p>
            <a:r>
              <a:rPr lang="cs-CZ" sz="2000" dirty="0"/>
              <a:t>Dlouhodobé pracovní volno – do 1 </a:t>
            </a:r>
            <a:r>
              <a:rPr lang="cs-CZ" sz="2000" dirty="0" smtClean="0"/>
              <a:t>roku</a:t>
            </a:r>
            <a:endParaRPr lang="cs-CZ" sz="2000" dirty="0"/>
          </a:p>
          <a:p>
            <a:r>
              <a:rPr lang="cs-CZ" sz="2000" dirty="0"/>
              <a:t>Rotace zaměstnanců</a:t>
            </a:r>
          </a:p>
          <a:p>
            <a:pPr>
              <a:buFontTx/>
              <a:buNone/>
            </a:pPr>
            <a:endParaRPr lang="cs-CZ" dirty="0"/>
          </a:p>
          <a:p>
            <a:pPr>
              <a:buFontTx/>
              <a:buNone/>
            </a:pPr>
            <a:r>
              <a:rPr lang="cs-CZ" sz="2000" b="1" dirty="0"/>
              <a:t>Budoucnost:</a:t>
            </a:r>
          </a:p>
          <a:p>
            <a:r>
              <a:rPr lang="cs-CZ" sz="2000" dirty="0"/>
              <a:t>Řízený proces </a:t>
            </a:r>
            <a:r>
              <a:rPr lang="cs-CZ" sz="2000" dirty="0" err="1"/>
              <a:t>home</a:t>
            </a:r>
            <a:r>
              <a:rPr lang="cs-CZ" sz="2000" dirty="0"/>
              <a:t> </a:t>
            </a:r>
            <a:r>
              <a:rPr lang="cs-CZ" sz="2000" dirty="0" err="1"/>
              <a:t>office</a:t>
            </a:r>
            <a:r>
              <a:rPr lang="cs-CZ" sz="2000" dirty="0"/>
              <a:t> jako benefitu pro zaměstnance (evidence a reporting)</a:t>
            </a:r>
          </a:p>
          <a:p>
            <a:r>
              <a:rPr lang="cs-CZ" sz="2000" dirty="0"/>
              <a:t>Pokračování možnosti krátkodobého i dlouhodobého pracovního volna</a:t>
            </a:r>
          </a:p>
          <a:p>
            <a:r>
              <a:rPr lang="cs-CZ" sz="2000" dirty="0"/>
              <a:t>Rozvoj dalších forem spolupráce (</a:t>
            </a:r>
            <a:r>
              <a:rPr lang="cs-CZ" sz="2000" dirty="0" err="1"/>
              <a:t>job-sharing</a:t>
            </a:r>
            <a:r>
              <a:rPr lang="cs-CZ" sz="2000" dirty="0"/>
              <a:t>, apod.)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16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2" y="836712"/>
            <a:ext cx="57006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Flexibilní formy práce v ČSOB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31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628800"/>
            <a:ext cx="8708658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17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2" y="836712"/>
            <a:ext cx="43107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Jak jsme na tom nyní?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  <p:graphicFrame>
        <p:nvGraphicFramePr>
          <p:cNvPr id="9" name="Zástupný symbol pro obsah 6"/>
          <p:cNvGraphicFramePr>
            <a:graphicFrameLocks/>
          </p:cNvGraphicFramePr>
          <p:nvPr/>
        </p:nvGraphicFramePr>
        <p:xfrm>
          <a:off x="179512" y="1556792"/>
          <a:ext cx="8709025" cy="507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2474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79512" y="1628800"/>
            <a:ext cx="8708658" cy="5073427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Ladíme pravidla (plánování výkonnosti, rozpočet)</a:t>
            </a:r>
          </a:p>
          <a:p>
            <a:pPr>
              <a:buNone/>
            </a:pPr>
            <a:endParaRPr lang="cs-CZ" dirty="0"/>
          </a:p>
          <a:p>
            <a:r>
              <a:rPr lang="cs-CZ" dirty="0"/>
              <a:t>Podporujeme střední management</a:t>
            </a:r>
          </a:p>
          <a:p>
            <a:pPr>
              <a:buNone/>
            </a:pPr>
            <a:endParaRPr lang="cs-CZ" dirty="0"/>
          </a:p>
          <a:p>
            <a:r>
              <a:rPr lang="cs-CZ" dirty="0"/>
              <a:t>Vzděláváme management i rodiče</a:t>
            </a:r>
          </a:p>
          <a:p>
            <a:endParaRPr lang="cs-CZ" dirty="0"/>
          </a:p>
          <a:p>
            <a:r>
              <a:rPr lang="cs-CZ" dirty="0"/>
              <a:t>Realizujeme grant EU podporující </a:t>
            </a:r>
            <a:r>
              <a:rPr lang="cs-CZ" dirty="0" smtClean="0"/>
              <a:t>témata </a:t>
            </a:r>
            <a:r>
              <a:rPr lang="cs-CZ" dirty="0"/>
              <a:t>slaďování práce </a:t>
            </a:r>
            <a:r>
              <a:rPr lang="cs-CZ" dirty="0" smtClean="0"/>
              <a:t>a rodiny, diverzity </a:t>
            </a:r>
            <a:r>
              <a:rPr lang="cs-CZ" dirty="0"/>
              <a:t>a rovných příležitostí žen a mužů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029-7026-47DA-A64B-44D4AD9263AF}" type="slidenum">
              <a:rPr lang="cs-CZ" smtClean="0"/>
              <a:pPr/>
              <a:t>18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79512" y="836712"/>
            <a:ext cx="15969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sz="3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 dál?</a:t>
            </a:r>
          </a:p>
        </p:txBody>
      </p:sp>
      <p:pic>
        <p:nvPicPr>
          <p:cNvPr id="8" name="CSOB_1763-esf_eu_oplzz_CSOB-PVB-H-neg.wmf" descr="/Volumes/Motor Server/Clients/CSOB/CSOB BANKA/CSOB_1763 Certifikat/Loga Prace a Rodina/01/CSOB_1763-esf_eu_oplzz_CSOB-PVB-H-neg.wmf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"/>
            <a:ext cx="5481225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7737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Děkujeme za </a:t>
            </a:r>
            <a:r>
              <a:rPr lang="cs-CZ" dirty="0"/>
              <a:t>pozornost</a:t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b="0" dirty="0" smtClean="0"/>
              <a:t>Petra Kinclová</a:t>
            </a:r>
            <a:br>
              <a:rPr lang="cs-CZ" b="0" dirty="0" smtClean="0"/>
            </a:br>
            <a:r>
              <a:rPr lang="cs-CZ" b="0" dirty="0" smtClean="0"/>
              <a:t>Denisa Stratilová</a:t>
            </a:r>
            <a:br>
              <a:rPr lang="cs-CZ" b="0" dirty="0" smtClean="0"/>
            </a:br>
            <a:r>
              <a:rPr lang="cs-CZ" sz="2800" b="0" dirty="0" smtClean="0"/>
              <a:t/>
            </a:r>
            <a:br>
              <a:rPr lang="cs-CZ" sz="2800" b="0" dirty="0" smtClean="0"/>
            </a:br>
            <a:r>
              <a:rPr lang="cs-CZ" sz="2000" b="0" dirty="0" smtClean="0"/>
              <a:t/>
            </a:r>
            <a:br>
              <a:rPr lang="cs-CZ" sz="2000" b="0" dirty="0" smtClean="0"/>
            </a:br>
            <a:r>
              <a:rPr lang="cs-CZ" sz="2800" b="0" dirty="0" smtClean="0"/>
              <a:t>ČSOB</a:t>
            </a:r>
            <a:r>
              <a:rPr lang="cs-CZ" sz="2000" b="0" dirty="0"/>
              <a:t/>
            </a:r>
            <a:br>
              <a:rPr lang="cs-CZ" sz="2000" b="0" dirty="0"/>
            </a:br>
            <a:r>
              <a:rPr lang="cs-CZ" sz="2000" b="0" dirty="0" smtClean="0"/>
              <a:t/>
            </a:r>
            <a:br>
              <a:rPr lang="cs-CZ" sz="2000" b="0" dirty="0" smtClean="0"/>
            </a:br>
            <a:endParaRPr lang="cs-CZ" dirty="0"/>
          </a:p>
        </p:txBody>
      </p:sp>
      <p:pic>
        <p:nvPicPr>
          <p:cNvPr id="5" name="Picture 5" descr="CSOB_1763-esf_eu_oplzz_CSOB-PVB-H-CMYK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113211"/>
            <a:ext cx="5652120" cy="7447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="" xmlns:p14="http://schemas.microsoft.com/office/powerpoint/2010/main" val="78547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CSOB_prezentace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003366"/>
      </a:accent1>
      <a:accent2>
        <a:srgbClr val="356EBC"/>
      </a:accent2>
      <a:accent3>
        <a:srgbClr val="E8600B"/>
      </a:accent3>
      <a:accent4>
        <a:srgbClr val="0099CD"/>
      </a:accent4>
      <a:accent5>
        <a:srgbClr val="93B619"/>
      </a:accent5>
      <a:accent6>
        <a:srgbClr val="2C6139"/>
      </a:accent6>
      <a:hlink>
        <a:srgbClr val="B6005E"/>
      </a:hlink>
      <a:folHlink>
        <a:srgbClr val="FACB17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677</Words>
  <Application>Microsoft Office PowerPoint</Application>
  <PresentationFormat>Předvádění na obrazovce (4:3)</PresentationFormat>
  <Paragraphs>166</Paragraphs>
  <Slides>19</Slides>
  <Notes>14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Motiv systému Office</vt:lpstr>
      <vt:lpstr>VÍTÁME VÁS  na workshopu  FIREMNÍ KULTURA  A ÚSPĚCH SPOLEČNOSTI –    návody z dílny  světových lídrů</vt:lpstr>
      <vt:lpstr>Firemní kultura a úspěch společnosti –  návody z dílny světových lídrů</vt:lpstr>
      <vt:lpstr>.</vt:lpstr>
      <vt:lpstr>Analýza rovných příležitostí a diverzity</vt:lpstr>
      <vt:lpstr>.</vt:lpstr>
      <vt:lpstr>.</vt:lpstr>
      <vt:lpstr>.</vt:lpstr>
      <vt:lpstr>.</vt:lpstr>
      <vt:lpstr>Program pro maminky  a tatínky ČSOB</vt:lpstr>
      <vt:lpstr>Historie</vt:lpstr>
      <vt:lpstr>Rok 2008  Počet maminek/rodičů na MD a RD je průměrně 930 ročně  Proces návratu a začlenění do pracovního procesu je neřízený a nahodilý…..  ….většina maminek je v průběhu jejich MD a RD nahrazena a nemají se kam vrátit………   ……s tím se nechceme smířit! </vt:lpstr>
      <vt:lpstr>Cesta</vt:lpstr>
      <vt:lpstr>Získání podpory vedení  Nastavení pravidel zaměstnávání rodičů v průběhu RD a po skončení RD  Přesvědčování středního managementu (běh na dlouhou trať )  Sdílení best practices manažerů  Počítání přínosů - pozitivní zlom přišel v roce 2011</vt:lpstr>
      <vt:lpstr>Současnost</vt:lpstr>
      <vt:lpstr>.</vt:lpstr>
      <vt:lpstr>.</vt:lpstr>
      <vt:lpstr>.</vt:lpstr>
      <vt:lpstr>.</vt:lpstr>
      <vt:lpstr> Děkujeme za pozornost  Petra Kinclová Denisa Stratilová   ČSOB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Antonín Drahovzal</dc:creator>
  <cp:lastModifiedBy>JA19929</cp:lastModifiedBy>
  <cp:revision>116</cp:revision>
  <dcterms:created xsi:type="dcterms:W3CDTF">2012-06-24T19:51:40Z</dcterms:created>
  <dcterms:modified xsi:type="dcterms:W3CDTF">2014-03-18T21:23:56Z</dcterms:modified>
</cp:coreProperties>
</file>